
<file path=[Content_Types].xml><?xml version="1.0" encoding="utf-8"?>
<Types xmlns="http://schemas.openxmlformats.org/package/2006/content-types">
  <Default Extension="jpeg" ContentType="image/jpeg"/>
  <Default Extension="mp3" ContentType="audio/m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sldIdLst>
    <p:sldId id="256" r:id="rId2"/>
    <p:sldId id="257" r:id="rId3"/>
    <p:sldId id="258" r:id="rId4"/>
    <p:sldId id="259" r:id="rId5"/>
    <p:sldId id="260" r:id="rId6"/>
    <p:sldId id="262" r:id="rId7"/>
    <p:sldId id="264" r:id="rId8"/>
    <p:sldId id="263" r:id="rId9"/>
    <p:sldId id="265" r:id="rId1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p:scale>
          <a:sx n="75" d="100"/>
          <a:sy n="75" d="100"/>
        </p:scale>
        <p:origin x="1594" y="1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ADD4685-1758-4659-A4A4-5AE185D58FE1}" type="datetimeFigureOut">
              <a:rPr lang="en-IN" smtClean="0"/>
              <a:t>13-10-2023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AEEE9E2-C097-4B8F-9F58-4F23B1973AF3}" type="slidenum">
              <a:rPr lang="en-IN" smtClean="0"/>
              <a:t>‹#›</a:t>
            </a:fld>
            <a:endParaRPr lang="en-IN"/>
          </a:p>
        </p:txBody>
      </p:sp>
    </p:spTree>
    <p:extLst>
      <p:ext uri="{BB962C8B-B14F-4D97-AF65-F5344CB8AC3E}">
        <p14:creationId xmlns:p14="http://schemas.microsoft.com/office/powerpoint/2010/main" val="17943003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ADD4685-1758-4659-A4A4-5AE185D58FE1}" type="datetimeFigureOut">
              <a:rPr lang="en-IN" smtClean="0"/>
              <a:t>13-10-2023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AEEE9E2-C097-4B8F-9F58-4F23B1973AF3}" type="slidenum">
              <a:rPr lang="en-IN" smtClean="0"/>
              <a:t>‹#›</a:t>
            </a:fld>
            <a:endParaRPr lang="en-IN"/>
          </a:p>
        </p:txBody>
      </p:sp>
    </p:spTree>
    <p:extLst>
      <p:ext uri="{BB962C8B-B14F-4D97-AF65-F5344CB8AC3E}">
        <p14:creationId xmlns:p14="http://schemas.microsoft.com/office/powerpoint/2010/main" val="25238568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ADD4685-1758-4659-A4A4-5AE185D58FE1}" type="datetimeFigureOut">
              <a:rPr lang="en-IN" smtClean="0"/>
              <a:t>13-10-2023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AEEE9E2-C097-4B8F-9F58-4F23B1973AF3}" type="slidenum">
              <a:rPr lang="en-IN" smtClean="0"/>
              <a:t>‹#›</a:t>
            </a:fld>
            <a:endParaRPr lang="en-IN"/>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29990102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ADD4685-1758-4659-A4A4-5AE185D58FE1}" type="datetimeFigureOut">
              <a:rPr lang="en-IN" smtClean="0"/>
              <a:t>13-10-2023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AEEE9E2-C097-4B8F-9F58-4F23B1973AF3}" type="slidenum">
              <a:rPr lang="en-IN" smtClean="0"/>
              <a:t>‹#›</a:t>
            </a:fld>
            <a:endParaRPr lang="en-IN"/>
          </a:p>
        </p:txBody>
      </p:sp>
    </p:spTree>
    <p:extLst>
      <p:ext uri="{BB962C8B-B14F-4D97-AF65-F5344CB8AC3E}">
        <p14:creationId xmlns:p14="http://schemas.microsoft.com/office/powerpoint/2010/main" val="246411483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ADD4685-1758-4659-A4A4-5AE185D58FE1}" type="datetimeFigureOut">
              <a:rPr lang="en-IN" smtClean="0"/>
              <a:t>13-10-2023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AEEE9E2-C097-4B8F-9F58-4F23B1973AF3}" type="slidenum">
              <a:rPr lang="en-IN" smtClean="0"/>
              <a:t>‹#›</a:t>
            </a:fld>
            <a:endParaRPr lang="en-IN"/>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93970287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ADD4685-1758-4659-A4A4-5AE185D58FE1}" type="datetimeFigureOut">
              <a:rPr lang="en-IN" smtClean="0"/>
              <a:t>13-10-2023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AEEE9E2-C097-4B8F-9F58-4F23B1973AF3}" type="slidenum">
              <a:rPr lang="en-IN" smtClean="0"/>
              <a:t>‹#›</a:t>
            </a:fld>
            <a:endParaRPr lang="en-IN"/>
          </a:p>
        </p:txBody>
      </p:sp>
    </p:spTree>
    <p:extLst>
      <p:ext uri="{BB962C8B-B14F-4D97-AF65-F5344CB8AC3E}">
        <p14:creationId xmlns:p14="http://schemas.microsoft.com/office/powerpoint/2010/main" val="47563211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ADD4685-1758-4659-A4A4-5AE185D58FE1}" type="datetimeFigureOut">
              <a:rPr lang="en-IN" smtClean="0"/>
              <a:t>13-10-2023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AEEE9E2-C097-4B8F-9F58-4F23B1973AF3}" type="slidenum">
              <a:rPr lang="en-IN" smtClean="0"/>
              <a:t>‹#›</a:t>
            </a:fld>
            <a:endParaRPr lang="en-IN"/>
          </a:p>
        </p:txBody>
      </p:sp>
    </p:spTree>
    <p:extLst>
      <p:ext uri="{BB962C8B-B14F-4D97-AF65-F5344CB8AC3E}">
        <p14:creationId xmlns:p14="http://schemas.microsoft.com/office/powerpoint/2010/main" val="41084049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ADD4685-1758-4659-A4A4-5AE185D58FE1}" type="datetimeFigureOut">
              <a:rPr lang="en-IN" smtClean="0"/>
              <a:t>13-10-2023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AEEE9E2-C097-4B8F-9F58-4F23B1973AF3}" type="slidenum">
              <a:rPr lang="en-IN" smtClean="0"/>
              <a:t>‹#›</a:t>
            </a:fld>
            <a:endParaRPr lang="en-IN"/>
          </a:p>
        </p:txBody>
      </p:sp>
    </p:spTree>
    <p:extLst>
      <p:ext uri="{BB962C8B-B14F-4D97-AF65-F5344CB8AC3E}">
        <p14:creationId xmlns:p14="http://schemas.microsoft.com/office/powerpoint/2010/main" val="19665964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ADD4685-1758-4659-A4A4-5AE185D58FE1}" type="datetimeFigureOut">
              <a:rPr lang="en-IN" smtClean="0"/>
              <a:t>13-10-2023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AEEE9E2-C097-4B8F-9F58-4F23B1973AF3}" type="slidenum">
              <a:rPr lang="en-IN" smtClean="0"/>
              <a:t>‹#›</a:t>
            </a:fld>
            <a:endParaRPr lang="en-IN"/>
          </a:p>
        </p:txBody>
      </p:sp>
    </p:spTree>
    <p:extLst>
      <p:ext uri="{BB962C8B-B14F-4D97-AF65-F5344CB8AC3E}">
        <p14:creationId xmlns:p14="http://schemas.microsoft.com/office/powerpoint/2010/main" val="23245763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ADD4685-1758-4659-A4A4-5AE185D58FE1}" type="datetimeFigureOut">
              <a:rPr lang="en-IN" smtClean="0"/>
              <a:t>13-10-2023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AEEE9E2-C097-4B8F-9F58-4F23B1973AF3}" type="slidenum">
              <a:rPr lang="en-IN" smtClean="0"/>
              <a:t>‹#›</a:t>
            </a:fld>
            <a:endParaRPr lang="en-IN"/>
          </a:p>
        </p:txBody>
      </p:sp>
    </p:spTree>
    <p:extLst>
      <p:ext uri="{BB962C8B-B14F-4D97-AF65-F5344CB8AC3E}">
        <p14:creationId xmlns:p14="http://schemas.microsoft.com/office/powerpoint/2010/main" val="39668485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ADD4685-1758-4659-A4A4-5AE185D58FE1}" type="datetimeFigureOut">
              <a:rPr lang="en-IN" smtClean="0"/>
              <a:t>13-10-2023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AEEE9E2-C097-4B8F-9F58-4F23B1973AF3}" type="slidenum">
              <a:rPr lang="en-IN" smtClean="0"/>
              <a:t>‹#›</a:t>
            </a:fld>
            <a:endParaRPr lang="en-IN"/>
          </a:p>
        </p:txBody>
      </p:sp>
    </p:spTree>
    <p:extLst>
      <p:ext uri="{BB962C8B-B14F-4D97-AF65-F5344CB8AC3E}">
        <p14:creationId xmlns:p14="http://schemas.microsoft.com/office/powerpoint/2010/main" val="23935487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ADD4685-1758-4659-A4A4-5AE185D58FE1}" type="datetimeFigureOut">
              <a:rPr lang="en-IN" smtClean="0"/>
              <a:t>13-10-2023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4AEEE9E2-C097-4B8F-9F58-4F23B1973AF3}" type="slidenum">
              <a:rPr lang="en-IN" smtClean="0"/>
              <a:t>‹#›</a:t>
            </a:fld>
            <a:endParaRPr lang="en-IN"/>
          </a:p>
        </p:txBody>
      </p:sp>
    </p:spTree>
    <p:extLst>
      <p:ext uri="{BB962C8B-B14F-4D97-AF65-F5344CB8AC3E}">
        <p14:creationId xmlns:p14="http://schemas.microsoft.com/office/powerpoint/2010/main" val="34081136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ADD4685-1758-4659-A4A4-5AE185D58FE1}" type="datetimeFigureOut">
              <a:rPr lang="en-IN" smtClean="0"/>
              <a:t>13-10-2023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4AEEE9E2-C097-4B8F-9F58-4F23B1973AF3}" type="slidenum">
              <a:rPr lang="en-IN" smtClean="0"/>
              <a:t>‹#›</a:t>
            </a:fld>
            <a:endParaRPr lang="en-IN"/>
          </a:p>
        </p:txBody>
      </p:sp>
    </p:spTree>
    <p:extLst>
      <p:ext uri="{BB962C8B-B14F-4D97-AF65-F5344CB8AC3E}">
        <p14:creationId xmlns:p14="http://schemas.microsoft.com/office/powerpoint/2010/main" val="38424690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ADD4685-1758-4659-A4A4-5AE185D58FE1}" type="datetimeFigureOut">
              <a:rPr lang="en-IN" smtClean="0"/>
              <a:t>13-10-2023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4AEEE9E2-C097-4B8F-9F58-4F23B1973AF3}" type="slidenum">
              <a:rPr lang="en-IN" smtClean="0"/>
              <a:t>‹#›</a:t>
            </a:fld>
            <a:endParaRPr lang="en-IN"/>
          </a:p>
        </p:txBody>
      </p:sp>
    </p:spTree>
    <p:extLst>
      <p:ext uri="{BB962C8B-B14F-4D97-AF65-F5344CB8AC3E}">
        <p14:creationId xmlns:p14="http://schemas.microsoft.com/office/powerpoint/2010/main" val="14151957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ADD4685-1758-4659-A4A4-5AE185D58FE1}" type="datetimeFigureOut">
              <a:rPr lang="en-IN" smtClean="0"/>
              <a:t>13-10-2023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AEEE9E2-C097-4B8F-9F58-4F23B1973AF3}" type="slidenum">
              <a:rPr lang="en-IN" smtClean="0"/>
              <a:t>‹#›</a:t>
            </a:fld>
            <a:endParaRPr lang="en-IN"/>
          </a:p>
        </p:txBody>
      </p:sp>
    </p:spTree>
    <p:extLst>
      <p:ext uri="{BB962C8B-B14F-4D97-AF65-F5344CB8AC3E}">
        <p14:creationId xmlns:p14="http://schemas.microsoft.com/office/powerpoint/2010/main" val="27320875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ADD4685-1758-4659-A4A4-5AE185D58FE1}" type="datetimeFigureOut">
              <a:rPr lang="en-IN" smtClean="0"/>
              <a:t>13-10-2023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AEEE9E2-C097-4B8F-9F58-4F23B1973AF3}" type="slidenum">
              <a:rPr lang="en-IN" smtClean="0"/>
              <a:t>‹#›</a:t>
            </a:fld>
            <a:endParaRPr lang="en-IN"/>
          </a:p>
        </p:txBody>
      </p:sp>
    </p:spTree>
    <p:extLst>
      <p:ext uri="{BB962C8B-B14F-4D97-AF65-F5344CB8AC3E}">
        <p14:creationId xmlns:p14="http://schemas.microsoft.com/office/powerpoint/2010/main" val="4509350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EADD4685-1758-4659-A4A4-5AE185D58FE1}" type="datetimeFigureOut">
              <a:rPr lang="en-IN" smtClean="0"/>
              <a:t>13-10-2023</a:t>
            </a:fld>
            <a:endParaRPr lang="en-IN"/>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4AEEE9E2-C097-4B8F-9F58-4F23B1973AF3}" type="slidenum">
              <a:rPr lang="en-IN" smtClean="0"/>
              <a:t>‹#›</a:t>
            </a:fld>
            <a:endParaRPr lang="en-IN"/>
          </a:p>
        </p:txBody>
      </p:sp>
    </p:spTree>
    <p:extLst>
      <p:ext uri="{BB962C8B-B14F-4D97-AF65-F5344CB8AC3E}">
        <p14:creationId xmlns:p14="http://schemas.microsoft.com/office/powerpoint/2010/main" val="368270861"/>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3.png"/><Relationship Id="rId3" Type="http://schemas.microsoft.com/office/2007/relationships/media" Target="../media/media2.mp4"/><Relationship Id="rId7" Type="http://schemas.openxmlformats.org/officeDocument/2006/relationships/image" Target="../media/image2.png"/><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1.png"/><Relationship Id="rId5" Type="http://schemas.openxmlformats.org/officeDocument/2006/relationships/slideLayout" Target="../slideLayouts/slideLayout1.xml"/><Relationship Id="rId4" Type="http://schemas.openxmlformats.org/officeDocument/2006/relationships/video" Target="../media/media2.mp4"/></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3.mp3"/><Relationship Id="rId1" Type="http://schemas.microsoft.com/office/2007/relationships/media" Target="../media/media3.mp3"/><Relationship Id="rId5" Type="http://schemas.openxmlformats.org/officeDocument/2006/relationships/image" Target="../media/image2.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4.mp3"/><Relationship Id="rId1" Type="http://schemas.microsoft.com/office/2007/relationships/media" Target="../media/media4.mp3"/><Relationship Id="rId5" Type="http://schemas.openxmlformats.org/officeDocument/2006/relationships/image" Target="../media/image2.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5.mp3"/><Relationship Id="rId1" Type="http://schemas.microsoft.com/office/2007/relationships/media" Target="../media/media5.mp3"/><Relationship Id="rId5" Type="http://schemas.openxmlformats.org/officeDocument/2006/relationships/image" Target="../media/image2.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6.mp3"/><Relationship Id="rId1" Type="http://schemas.microsoft.com/office/2007/relationships/media" Target="../media/media6.mp3"/><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7.mp3"/><Relationship Id="rId1" Type="http://schemas.microsoft.com/office/2007/relationships/media" Target="../media/media7.mp3"/><Relationship Id="rId5" Type="http://schemas.openxmlformats.org/officeDocument/2006/relationships/image" Target="../media/image2.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8.mp3"/><Relationship Id="rId1" Type="http://schemas.microsoft.com/office/2007/relationships/media" Target="../media/media8.mp3"/><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9.mp3"/><Relationship Id="rId1" Type="http://schemas.microsoft.com/office/2007/relationships/media" Target="../media/media9.mp3"/><Relationship Id="rId5" Type="http://schemas.openxmlformats.org/officeDocument/2006/relationships/image" Target="../media/image2.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0.mp3"/><Relationship Id="rId1" Type="http://schemas.microsoft.com/office/2007/relationships/media" Target="../media/media10.mp3"/><Relationship Id="rId5" Type="http://schemas.openxmlformats.org/officeDocument/2006/relationships/image" Target="../media/image2.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257D75-18C8-E00D-0929-96CA832E8439}"/>
              </a:ext>
            </a:extLst>
          </p:cNvPr>
          <p:cNvSpPr>
            <a:spLocks noGrp="1"/>
          </p:cNvSpPr>
          <p:nvPr>
            <p:ph type="ctrTitle"/>
          </p:nvPr>
        </p:nvSpPr>
        <p:spPr>
          <a:xfrm>
            <a:off x="-3278908" y="-163464"/>
            <a:ext cx="12459854" cy="2387600"/>
          </a:xfrm>
        </p:spPr>
        <p:txBody>
          <a:bodyPr/>
          <a:lstStyle/>
          <a:p>
            <a:r>
              <a:rPr lang="en-US" i="1" u="sng" dirty="0">
                <a:effectLst>
                  <a:outerShdw blurRad="38100" dist="38100" dir="2700000" algn="tl">
                    <a:srgbClr val="000000">
                      <a:alpha val="43137"/>
                    </a:srgbClr>
                  </a:outerShdw>
                </a:effectLst>
                <a:latin typeface="Cooper Black" panose="0208090404030B020404" pitchFamily="18" charset="0"/>
              </a:rPr>
              <a:t>Estimation of Business </a:t>
            </a:r>
            <a:br>
              <a:rPr lang="en-US" i="1" u="sng" dirty="0">
                <a:effectLst>
                  <a:outerShdw blurRad="38100" dist="38100" dir="2700000" algn="tl">
                    <a:srgbClr val="000000">
                      <a:alpha val="43137"/>
                    </a:srgbClr>
                  </a:outerShdw>
                </a:effectLst>
                <a:latin typeface="Cooper Black" panose="0208090404030B020404" pitchFamily="18" charset="0"/>
              </a:rPr>
            </a:br>
            <a:r>
              <a:rPr lang="en-US" i="1" u="sng" dirty="0">
                <a:effectLst>
                  <a:outerShdw blurRad="38100" dist="38100" dir="2700000" algn="tl">
                    <a:srgbClr val="000000">
                      <a:alpha val="43137"/>
                    </a:srgbClr>
                  </a:outerShdw>
                </a:effectLst>
                <a:latin typeface="Cooper Black" panose="0208090404030B020404" pitchFamily="18" charset="0"/>
              </a:rPr>
              <a:t>Expenses </a:t>
            </a:r>
            <a:endParaRPr lang="en-IN" i="1" u="sng" dirty="0">
              <a:effectLst>
                <a:outerShdw blurRad="38100" dist="38100" dir="2700000" algn="tl">
                  <a:srgbClr val="000000">
                    <a:alpha val="43137"/>
                  </a:srgbClr>
                </a:outerShdw>
              </a:effectLst>
              <a:latin typeface="Cooper Black" panose="0208090404030B020404" pitchFamily="18" charset="0"/>
            </a:endParaRPr>
          </a:p>
        </p:txBody>
      </p:sp>
      <p:sp>
        <p:nvSpPr>
          <p:cNvPr id="3" name="Subtitle 2">
            <a:extLst>
              <a:ext uri="{FF2B5EF4-FFF2-40B4-BE49-F238E27FC236}">
                <a16:creationId xmlns:a16="http://schemas.microsoft.com/office/drawing/2014/main" id="{8DEDAE59-ED9B-5DA0-4C70-3AE152DBDE50}"/>
              </a:ext>
            </a:extLst>
          </p:cNvPr>
          <p:cNvSpPr>
            <a:spLocks noGrp="1"/>
          </p:cNvSpPr>
          <p:nvPr>
            <p:ph type="subTitle" idx="1"/>
          </p:nvPr>
        </p:nvSpPr>
        <p:spPr>
          <a:xfrm>
            <a:off x="1597891" y="3186401"/>
            <a:ext cx="7583055" cy="2709334"/>
          </a:xfrm>
        </p:spPr>
        <p:txBody>
          <a:bodyPr>
            <a:normAutofit lnSpcReduction="10000"/>
          </a:bodyPr>
          <a:lstStyle/>
          <a:p>
            <a:r>
              <a:rPr lang="en-US" dirty="0">
                <a:latin typeface="Algerian" panose="04020705040A02060702" pitchFamily="82" charset="0"/>
              </a:rPr>
              <a:t>     </a:t>
            </a:r>
            <a:endParaRPr lang="en-US" dirty="0">
              <a:solidFill>
                <a:srgbClr val="C00000"/>
              </a:solidFill>
              <a:latin typeface="Algerian" panose="04020705040A02060702" pitchFamily="82" charset="0"/>
            </a:endParaRPr>
          </a:p>
          <a:p>
            <a:r>
              <a:rPr lang="en-US" dirty="0">
                <a:solidFill>
                  <a:srgbClr val="C00000"/>
                </a:solidFill>
                <a:latin typeface="Algerian" panose="04020705040A02060702" pitchFamily="82" charset="0"/>
              </a:rPr>
              <a:t>                                                                </a:t>
            </a:r>
          </a:p>
          <a:p>
            <a:r>
              <a:rPr lang="en-US" dirty="0">
                <a:solidFill>
                  <a:srgbClr val="C00000"/>
                </a:solidFill>
                <a:latin typeface="Algerian" panose="04020705040A02060702" pitchFamily="82" charset="0"/>
              </a:rPr>
              <a:t>By:  </a:t>
            </a:r>
          </a:p>
          <a:p>
            <a:r>
              <a:rPr lang="en-US" dirty="0">
                <a:solidFill>
                  <a:srgbClr val="C00000"/>
                </a:solidFill>
                <a:latin typeface="Algerian" panose="04020705040A02060702" pitchFamily="82" charset="0"/>
              </a:rPr>
              <a:t>Dharsha</a:t>
            </a:r>
          </a:p>
          <a:p>
            <a:r>
              <a:rPr lang="en-US" dirty="0">
                <a:solidFill>
                  <a:srgbClr val="C00000"/>
                </a:solidFill>
                <a:latin typeface="Algerian" panose="04020705040A02060702" pitchFamily="82" charset="0"/>
              </a:rPr>
              <a:t>                                                           Iswarya</a:t>
            </a:r>
          </a:p>
          <a:p>
            <a:r>
              <a:rPr lang="en-US" dirty="0">
                <a:solidFill>
                  <a:srgbClr val="C00000"/>
                </a:solidFill>
                <a:latin typeface="Algerian" panose="04020705040A02060702" pitchFamily="82" charset="0"/>
              </a:rPr>
              <a:t>                                                         Dhanya</a:t>
            </a:r>
          </a:p>
          <a:p>
            <a:r>
              <a:rPr lang="en-US" dirty="0">
                <a:solidFill>
                  <a:srgbClr val="C00000"/>
                </a:solidFill>
                <a:latin typeface="Algerian" panose="04020705040A02060702" pitchFamily="82" charset="0"/>
              </a:rPr>
              <a:t>                                                           Shanuka</a:t>
            </a:r>
            <a:endParaRPr lang="en-IN" dirty="0">
              <a:solidFill>
                <a:srgbClr val="C00000"/>
              </a:solidFill>
              <a:latin typeface="Algerian" panose="04020705040A02060702" pitchFamily="82" charset="0"/>
            </a:endParaRPr>
          </a:p>
        </p:txBody>
      </p:sp>
      <p:pic>
        <p:nvPicPr>
          <p:cNvPr id="7" name="Picture 6">
            <a:extLst>
              <a:ext uri="{FF2B5EF4-FFF2-40B4-BE49-F238E27FC236}">
                <a16:creationId xmlns:a16="http://schemas.microsoft.com/office/drawing/2014/main" id="{8F286135-B29C-9FD5-4D2E-F4908DC022E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3003451"/>
            <a:ext cx="5752094" cy="3854549"/>
          </a:xfrm>
          <a:prstGeom prst="rect">
            <a:avLst/>
          </a:prstGeom>
        </p:spPr>
      </p:pic>
      <p:pic>
        <p:nvPicPr>
          <p:cNvPr id="9" name="A warm and pleasant ">
            <a:hlinkClick r:id="" action="ppaction://media"/>
            <a:extLst>
              <a:ext uri="{FF2B5EF4-FFF2-40B4-BE49-F238E27FC236}">
                <a16:creationId xmlns:a16="http://schemas.microsoft.com/office/drawing/2014/main" id="{8EB03F95-9046-D4CA-B7E0-EA37C4A17D74}"/>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273377" y="6285944"/>
            <a:ext cx="465989" cy="487363"/>
          </a:xfrm>
          <a:prstGeom prst="rect">
            <a:avLst/>
          </a:prstGeom>
        </p:spPr>
      </p:pic>
      <p:pic>
        <p:nvPicPr>
          <p:cNvPr id="4" name="Screen Recording 3">
            <a:hlinkClick r:id="" action="ppaction://media"/>
            <a:extLst>
              <a:ext uri="{FF2B5EF4-FFF2-40B4-BE49-F238E27FC236}">
                <a16:creationId xmlns:a16="http://schemas.microsoft.com/office/drawing/2014/main" id="{07FA80D5-35A2-82C0-402D-29B815365A76}"/>
              </a:ext>
            </a:extLst>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5851525" y="3184525"/>
            <a:ext cx="487363" cy="487363"/>
          </a:xfrm>
          <a:prstGeom prst="rect">
            <a:avLst/>
          </a:prstGeom>
        </p:spPr>
      </p:pic>
    </p:spTree>
    <p:extLst>
      <p:ext uri="{BB962C8B-B14F-4D97-AF65-F5344CB8AC3E}">
        <p14:creationId xmlns:p14="http://schemas.microsoft.com/office/powerpoint/2010/main" val="2288747933"/>
      </p:ext>
    </p:extLst>
  </p:cSld>
  <p:clrMapOvr>
    <a:masterClrMapping/>
  </p:clrMapOvr>
  <mc:AlternateContent xmlns:mc="http://schemas.openxmlformats.org/markup-compatibility/2006" xmlns:p14="http://schemas.microsoft.com/office/powerpoint/2010/main">
    <mc:Choice Requires="p14">
      <p:transition spd="slow" p14:dur="2000" advTm="65828"/>
    </mc:Choice>
    <mc:Fallback xmlns="">
      <p:transition spd="slow" advTm="6582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 presetClass="mediacall" presetSubtype="0" fill="hold" nodeType="afterEffect">
                                  <p:stCondLst>
                                    <p:cond delay="0"/>
                                  </p:stCondLst>
                                  <p:childTnLst>
                                    <p:cmd type="call" cmd="playFrom(0.0)">
                                      <p:cBhvr>
                                        <p:cTn id="10" dur="11256" fill="hold"/>
                                        <p:tgtEl>
                                          <p:spTgt spid="9"/>
                                        </p:tgtEl>
                                      </p:cBhvr>
                                    </p:cmd>
                                  </p:childTnLst>
                                </p:cTn>
                              </p:par>
                            </p:childTnLst>
                          </p:cTn>
                        </p:par>
                        <p:par>
                          <p:cTn id="11" fill="hold">
                            <p:stCondLst>
                              <p:cond delay="11756"/>
                            </p:stCondLst>
                            <p:childTnLst>
                              <p:par>
                                <p:cTn id="12" presetID="1" presetClass="mediacall" presetSubtype="0" fill="hold" nodeType="afterEffect">
                                  <p:stCondLst>
                                    <p:cond delay="0"/>
                                  </p:stCondLst>
                                  <p:childTnLst>
                                    <p:cmd type="call" cmd="playFrom(0.0)">
                                      <p:cBhvr>
                                        <p:cTn id="13" dur="16951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4" fill="hold" display="0">
                  <p:stCondLst>
                    <p:cond delay="indefinite"/>
                  </p:stCondLst>
                  <p:endCondLst>
                    <p:cond evt="onStopAudio" delay="0">
                      <p:tgtEl>
                        <p:sldTgt/>
                      </p:tgtEl>
                    </p:cond>
                  </p:endCondLst>
                </p:cTn>
                <p:tgtEl>
                  <p:spTgt spid="9"/>
                </p:tgtEl>
              </p:cMediaNode>
            </p:audio>
            <p:video>
              <p:cMediaNode vol="80000">
                <p:cTn id="15" fill="hold" display="0">
                  <p:stCondLst>
                    <p:cond delay="indefinite"/>
                  </p:stCondLst>
                </p:cTn>
                <p:tgtEl>
                  <p:spTgt spid="4"/>
                </p:tgtEl>
              </p:cMediaNode>
            </p:video>
            <p:seq concurrent="1" nextAc="seek">
              <p:cTn id="16" restart="whenNotActive" fill="hold" evtFilter="cancelBubble" nodeType="interactiveSeq">
                <p:stCondLst>
                  <p:cond evt="onClick" delay="0">
                    <p:tgtEl>
                      <p:spTgt spid="4"/>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4"/>
                                        </p:tgtEl>
                                      </p:cBhvr>
                                    </p:cmd>
                                  </p:childTnLst>
                                </p:cTn>
                              </p:par>
                            </p:childTnLst>
                          </p:cTn>
                        </p:par>
                      </p:childTnLst>
                    </p:cTn>
                  </p:par>
                </p:childTnLst>
              </p:cTn>
              <p:nextCondLst>
                <p:cond evt="onClick" delay="0">
                  <p:tgtEl>
                    <p:spTgt spid="4"/>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4E84F6-6E6B-CA04-9482-A07C0C99115E}"/>
              </a:ext>
            </a:extLst>
          </p:cNvPr>
          <p:cNvSpPr>
            <a:spLocks noGrp="1"/>
          </p:cNvSpPr>
          <p:nvPr>
            <p:ph type="ctrTitle"/>
          </p:nvPr>
        </p:nvSpPr>
        <p:spPr>
          <a:xfrm>
            <a:off x="-663478" y="317115"/>
            <a:ext cx="7766936" cy="1646302"/>
          </a:xfrm>
        </p:spPr>
        <p:txBody>
          <a:bodyPr/>
          <a:lstStyle/>
          <a:p>
            <a:r>
              <a:rPr lang="en-US" sz="6600" u="sng" dirty="0">
                <a:solidFill>
                  <a:schemeClr val="tx2">
                    <a:lumMod val="60000"/>
                    <a:lumOff val="40000"/>
                  </a:schemeClr>
                </a:solidFill>
                <a:latin typeface="Algerian" panose="04020705040A02060702" pitchFamily="82" charset="0"/>
              </a:rPr>
              <a:t>Problem</a:t>
            </a:r>
            <a:endParaRPr lang="en-IN" sz="6600" u="sng" dirty="0">
              <a:solidFill>
                <a:schemeClr val="tx2">
                  <a:lumMod val="60000"/>
                  <a:lumOff val="40000"/>
                </a:schemeClr>
              </a:solidFill>
              <a:latin typeface="Algerian" panose="04020705040A02060702" pitchFamily="82" charset="0"/>
            </a:endParaRPr>
          </a:p>
        </p:txBody>
      </p:sp>
      <p:sp>
        <p:nvSpPr>
          <p:cNvPr id="3" name="Subtitle 2">
            <a:extLst>
              <a:ext uri="{FF2B5EF4-FFF2-40B4-BE49-F238E27FC236}">
                <a16:creationId xmlns:a16="http://schemas.microsoft.com/office/drawing/2014/main" id="{05749DC2-34BD-F296-6C07-5F62D2FE1164}"/>
              </a:ext>
            </a:extLst>
          </p:cNvPr>
          <p:cNvSpPr>
            <a:spLocks noGrp="1"/>
          </p:cNvSpPr>
          <p:nvPr>
            <p:ph type="subTitle" idx="1"/>
          </p:nvPr>
        </p:nvSpPr>
        <p:spPr>
          <a:xfrm>
            <a:off x="5172364" y="3168073"/>
            <a:ext cx="6197600" cy="3954703"/>
          </a:xfrm>
        </p:spPr>
        <p:txBody>
          <a:bodyPr>
            <a:normAutofit/>
          </a:bodyPr>
          <a:lstStyle/>
          <a:p>
            <a:pPr algn="l"/>
            <a:r>
              <a:rPr lang="en-US" b="0" i="0" dirty="0">
                <a:solidFill>
                  <a:srgbClr val="374151"/>
                </a:solidFill>
                <a:effectLst/>
                <a:latin typeface="Söhne"/>
              </a:rPr>
              <a:t>Estimating business expenses cabe a challenging process, and various problems may arise during the estimation process Insufficient or unreliable historical financial data can make it difficult to make accurate estimations. This problem is especially prevalent for startups or businesses in their early stages. Business environments change over time, and failure to regularly update expense estimates can lead to outdated budgets that don't reflect current conditions. </a:t>
            </a:r>
            <a:endParaRPr lang="en-IN" dirty="0"/>
          </a:p>
        </p:txBody>
      </p:sp>
      <p:pic>
        <p:nvPicPr>
          <p:cNvPr id="4" name="Picture 3">
            <a:extLst>
              <a:ext uri="{FF2B5EF4-FFF2-40B4-BE49-F238E27FC236}">
                <a16:creationId xmlns:a16="http://schemas.microsoft.com/office/drawing/2014/main" id="{53EF734B-731B-20BF-EBD6-5742EF4CA395}"/>
              </a:ext>
            </a:extLst>
          </p:cNvPr>
          <p:cNvPicPr>
            <a:picLocks noChangeAspect="1"/>
          </p:cNvPicPr>
          <p:nvPr/>
        </p:nvPicPr>
        <p:blipFill>
          <a:blip r:embed="rId4"/>
          <a:stretch>
            <a:fillRect/>
          </a:stretch>
        </p:blipFill>
        <p:spPr>
          <a:xfrm>
            <a:off x="304800" y="3243407"/>
            <a:ext cx="4288583" cy="2908012"/>
          </a:xfrm>
          <a:prstGeom prst="rect">
            <a:avLst/>
          </a:prstGeom>
        </p:spPr>
      </p:pic>
      <p:pic>
        <p:nvPicPr>
          <p:cNvPr id="6" name="problem of Estimatin (1)">
            <a:hlinkClick r:id="" action="ppaction://media"/>
            <a:extLst>
              <a:ext uri="{FF2B5EF4-FFF2-40B4-BE49-F238E27FC236}">
                <a16:creationId xmlns:a16="http://schemas.microsoft.com/office/drawing/2014/main" id="{5F6F3EE7-8B28-6415-83D9-7FD3E5C370D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34215" y="6335135"/>
            <a:ext cx="487363" cy="487363"/>
          </a:xfrm>
          <a:prstGeom prst="rect">
            <a:avLst/>
          </a:prstGeom>
        </p:spPr>
      </p:pic>
    </p:spTree>
    <p:extLst>
      <p:ext uri="{BB962C8B-B14F-4D97-AF65-F5344CB8AC3E}">
        <p14:creationId xmlns:p14="http://schemas.microsoft.com/office/powerpoint/2010/main" val="2210432830"/>
      </p:ext>
    </p:extLst>
  </p:cSld>
  <p:clrMapOvr>
    <a:masterClrMapping/>
  </p:clrMapOvr>
  <mc:AlternateContent xmlns:mc="http://schemas.openxmlformats.org/markup-compatibility/2006" xmlns:p14="http://schemas.microsoft.com/office/powerpoint/2010/main">
    <mc:Choice Requires="p14">
      <p:transition p14:dur="0" advTm="37608"/>
    </mc:Choice>
    <mc:Fallback xmlns="">
      <p:transition advTm="3760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7672"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6B0EFE-F8A3-D480-F6DD-9B427E2314EF}"/>
              </a:ext>
            </a:extLst>
          </p:cNvPr>
          <p:cNvSpPr>
            <a:spLocks noGrp="1"/>
          </p:cNvSpPr>
          <p:nvPr>
            <p:ph type="ctrTitle"/>
          </p:nvPr>
        </p:nvSpPr>
        <p:spPr>
          <a:xfrm>
            <a:off x="-1217661" y="-424872"/>
            <a:ext cx="7766936" cy="1646302"/>
          </a:xfrm>
        </p:spPr>
        <p:txBody>
          <a:bodyPr/>
          <a:lstStyle/>
          <a:p>
            <a:r>
              <a:rPr lang="en-US" u="sng" dirty="0">
                <a:solidFill>
                  <a:schemeClr val="tx2">
                    <a:lumMod val="60000"/>
                    <a:lumOff val="40000"/>
                  </a:schemeClr>
                </a:solidFill>
                <a:latin typeface="Algerian" panose="04020705040A02060702" pitchFamily="82" charset="0"/>
              </a:rPr>
              <a:t>Analysis</a:t>
            </a:r>
            <a:endParaRPr lang="en-IN" u="sng" dirty="0">
              <a:solidFill>
                <a:schemeClr val="tx2">
                  <a:lumMod val="60000"/>
                  <a:lumOff val="40000"/>
                </a:schemeClr>
              </a:solidFill>
              <a:latin typeface="Algerian" panose="04020705040A02060702" pitchFamily="82" charset="0"/>
            </a:endParaRPr>
          </a:p>
        </p:txBody>
      </p:sp>
      <p:sp>
        <p:nvSpPr>
          <p:cNvPr id="3" name="Subtitle 2">
            <a:extLst>
              <a:ext uri="{FF2B5EF4-FFF2-40B4-BE49-F238E27FC236}">
                <a16:creationId xmlns:a16="http://schemas.microsoft.com/office/drawing/2014/main" id="{0C33E257-69DE-F294-DA5A-18507FBBCF31}"/>
              </a:ext>
            </a:extLst>
          </p:cNvPr>
          <p:cNvSpPr>
            <a:spLocks noGrp="1"/>
          </p:cNvSpPr>
          <p:nvPr>
            <p:ph type="subTitle" idx="1"/>
          </p:nvPr>
        </p:nvSpPr>
        <p:spPr>
          <a:xfrm>
            <a:off x="3860799" y="1925670"/>
            <a:ext cx="6197601" cy="3740726"/>
          </a:xfrm>
        </p:spPr>
        <p:txBody>
          <a:bodyPr>
            <a:normAutofit/>
          </a:bodyPr>
          <a:lstStyle/>
          <a:p>
            <a:pPr algn="just"/>
            <a:r>
              <a:rPr lang="en-US" b="0" i="0" dirty="0">
                <a:solidFill>
                  <a:srgbClr val="374151"/>
                </a:solidFill>
                <a:effectLst/>
                <a:latin typeface="Söhne"/>
              </a:rPr>
              <a:t> This budget outlines the expected costs for a specific period, typically a year, and is used as a guideline for financial planning. Conducting regular variance analysis can provide insights into the accuracy of your expense estimations. Comparing actual expenses to the budgeted amounts can help identify areas where adjustments may be needed. Accurate expense estimations are critical when seeking investment or loans. Investors and lenders will want to see that the business has a clear understanding of its financial obligations and is managing expenses effectively. </a:t>
            </a:r>
            <a:endParaRPr lang="en-IN" dirty="0"/>
          </a:p>
        </p:txBody>
      </p:sp>
      <p:pic>
        <p:nvPicPr>
          <p:cNvPr id="4" name="Picture 3">
            <a:extLst>
              <a:ext uri="{FF2B5EF4-FFF2-40B4-BE49-F238E27FC236}">
                <a16:creationId xmlns:a16="http://schemas.microsoft.com/office/drawing/2014/main" id="{92FC4E4A-6604-4A56-B7FF-AEAFF8C15FE7}"/>
              </a:ext>
            </a:extLst>
          </p:cNvPr>
          <p:cNvPicPr>
            <a:picLocks noChangeAspect="1"/>
          </p:cNvPicPr>
          <p:nvPr/>
        </p:nvPicPr>
        <p:blipFill>
          <a:blip r:embed="rId4"/>
          <a:stretch>
            <a:fillRect/>
          </a:stretch>
        </p:blipFill>
        <p:spPr>
          <a:xfrm>
            <a:off x="222828" y="1958110"/>
            <a:ext cx="3333172" cy="3417454"/>
          </a:xfrm>
          <a:prstGeom prst="rect">
            <a:avLst/>
          </a:prstGeom>
        </p:spPr>
      </p:pic>
      <p:pic>
        <p:nvPicPr>
          <p:cNvPr id="6" name="analysis of This bud">
            <a:hlinkClick r:id="" action="ppaction://media"/>
            <a:extLst>
              <a:ext uri="{FF2B5EF4-FFF2-40B4-BE49-F238E27FC236}">
                <a16:creationId xmlns:a16="http://schemas.microsoft.com/office/drawing/2014/main" id="{187DF2A9-7CD6-90EB-9CDD-E3EC39794BF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744" y="6232525"/>
            <a:ext cx="487363" cy="487363"/>
          </a:xfrm>
          <a:prstGeom prst="rect">
            <a:avLst/>
          </a:prstGeom>
        </p:spPr>
      </p:pic>
    </p:spTree>
    <p:extLst>
      <p:ext uri="{BB962C8B-B14F-4D97-AF65-F5344CB8AC3E}">
        <p14:creationId xmlns:p14="http://schemas.microsoft.com/office/powerpoint/2010/main" val="3586101391"/>
      </p:ext>
    </p:extLst>
  </p:cSld>
  <p:clrMapOvr>
    <a:masterClrMapping/>
  </p:clrMapOvr>
  <mc:AlternateContent xmlns:mc="http://schemas.openxmlformats.org/markup-compatibility/2006" xmlns:p14="http://schemas.microsoft.com/office/powerpoint/2010/main">
    <mc:Choice Requires="p14">
      <p:transition p14:dur="0" advTm="50568"/>
    </mc:Choice>
    <mc:Fallback xmlns="">
      <p:transition advTm="5056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4656"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0BB268-368D-74D9-E653-801DDA565184}"/>
              </a:ext>
            </a:extLst>
          </p:cNvPr>
          <p:cNvSpPr>
            <a:spLocks noGrp="1"/>
          </p:cNvSpPr>
          <p:nvPr>
            <p:ph type="ctrTitle"/>
          </p:nvPr>
        </p:nvSpPr>
        <p:spPr>
          <a:xfrm>
            <a:off x="-1236134" y="-126231"/>
            <a:ext cx="7766936" cy="1646302"/>
          </a:xfrm>
        </p:spPr>
        <p:txBody>
          <a:bodyPr/>
          <a:lstStyle/>
          <a:p>
            <a:r>
              <a:rPr lang="en-US" u="sng" dirty="0">
                <a:solidFill>
                  <a:schemeClr val="tx2">
                    <a:lumMod val="60000"/>
                    <a:lumOff val="40000"/>
                  </a:schemeClr>
                </a:solidFill>
                <a:latin typeface="Algerian" panose="04020705040A02060702" pitchFamily="82" charset="0"/>
              </a:rPr>
              <a:t>Solution</a:t>
            </a:r>
            <a:endParaRPr lang="en-IN" u="sng" dirty="0">
              <a:solidFill>
                <a:schemeClr val="tx2">
                  <a:lumMod val="60000"/>
                  <a:lumOff val="40000"/>
                </a:schemeClr>
              </a:solidFill>
              <a:latin typeface="Algerian" panose="04020705040A02060702" pitchFamily="82" charset="0"/>
            </a:endParaRPr>
          </a:p>
        </p:txBody>
      </p:sp>
      <p:sp>
        <p:nvSpPr>
          <p:cNvPr id="3" name="Subtitle 2">
            <a:extLst>
              <a:ext uri="{FF2B5EF4-FFF2-40B4-BE49-F238E27FC236}">
                <a16:creationId xmlns:a16="http://schemas.microsoft.com/office/drawing/2014/main" id="{1F023982-C125-1789-5664-D9F19BDA3EDA}"/>
              </a:ext>
            </a:extLst>
          </p:cNvPr>
          <p:cNvSpPr>
            <a:spLocks noGrp="1"/>
          </p:cNvSpPr>
          <p:nvPr>
            <p:ph type="subTitle" idx="1"/>
          </p:nvPr>
        </p:nvSpPr>
        <p:spPr>
          <a:xfrm>
            <a:off x="3897747" y="2418340"/>
            <a:ext cx="6243780" cy="4056352"/>
          </a:xfrm>
        </p:spPr>
        <p:txBody>
          <a:bodyPr>
            <a:normAutofit/>
          </a:bodyPr>
          <a:lstStyle/>
          <a:p>
            <a:pPr algn="just"/>
            <a:r>
              <a:rPr lang="en-US" b="0" i="0" dirty="0">
                <a:solidFill>
                  <a:srgbClr val="374151"/>
                </a:solidFill>
                <a:effectLst/>
                <a:latin typeface="Söhne"/>
              </a:rPr>
              <a:t>Begin by categorizing expenses into fixed and variable categories. This will help you better understand the nature of each cost and how it behaves over time. Develop a comprehensive budget that outlines all expected expenses for a specific time period (usually annually). The budget should be detailed, specifying the estimated amount for each expense category.  Regularly review and reassess your expense estimates, making adjustments as necessary to reflect changing circumstances. Creating a robust solution for estimating business expenses involves a combination of financial analysis, strategic planning, and ongoing monitoring</a:t>
            </a:r>
            <a:endParaRPr lang="en-IN" dirty="0"/>
          </a:p>
        </p:txBody>
      </p:sp>
      <p:pic>
        <p:nvPicPr>
          <p:cNvPr id="4" name="Picture 3">
            <a:extLst>
              <a:ext uri="{FF2B5EF4-FFF2-40B4-BE49-F238E27FC236}">
                <a16:creationId xmlns:a16="http://schemas.microsoft.com/office/drawing/2014/main" id="{436863AF-42D0-B607-D8B3-D28FDA392824}"/>
              </a:ext>
            </a:extLst>
          </p:cNvPr>
          <p:cNvPicPr>
            <a:picLocks noChangeAspect="1"/>
          </p:cNvPicPr>
          <p:nvPr/>
        </p:nvPicPr>
        <p:blipFill>
          <a:blip r:embed="rId4"/>
          <a:stretch>
            <a:fillRect/>
          </a:stretch>
        </p:blipFill>
        <p:spPr>
          <a:xfrm>
            <a:off x="97848" y="2418339"/>
            <a:ext cx="3532043" cy="3262025"/>
          </a:xfrm>
          <a:prstGeom prst="rect">
            <a:avLst/>
          </a:prstGeom>
        </p:spPr>
      </p:pic>
      <p:pic>
        <p:nvPicPr>
          <p:cNvPr id="6" name="solution of Begin by">
            <a:hlinkClick r:id="" action="ppaction://media"/>
            <a:extLst>
              <a:ext uri="{FF2B5EF4-FFF2-40B4-BE49-F238E27FC236}">
                <a16:creationId xmlns:a16="http://schemas.microsoft.com/office/drawing/2014/main" id="{4D5666E7-7582-1315-1C45-FDA759FD69C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6321" y="6231010"/>
            <a:ext cx="487363" cy="487363"/>
          </a:xfrm>
          <a:prstGeom prst="rect">
            <a:avLst/>
          </a:prstGeom>
        </p:spPr>
      </p:pic>
    </p:spTree>
    <p:extLst>
      <p:ext uri="{BB962C8B-B14F-4D97-AF65-F5344CB8AC3E}">
        <p14:creationId xmlns:p14="http://schemas.microsoft.com/office/powerpoint/2010/main" val="73256883"/>
      </p:ext>
    </p:extLst>
  </p:cSld>
  <p:clrMapOvr>
    <a:masterClrMapping/>
  </p:clrMapOvr>
  <p:transition spd="slow" advTm="53304">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3624"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3E5A5C-83D0-5B6C-DBB7-F38EF9AC062B}"/>
              </a:ext>
            </a:extLst>
          </p:cNvPr>
          <p:cNvSpPr>
            <a:spLocks noGrp="1"/>
          </p:cNvSpPr>
          <p:nvPr>
            <p:ph type="title"/>
          </p:nvPr>
        </p:nvSpPr>
        <p:spPr>
          <a:xfrm>
            <a:off x="1841115" y="2611581"/>
            <a:ext cx="10092265" cy="1634837"/>
          </a:xfrm>
        </p:spPr>
        <p:txBody>
          <a:bodyPr>
            <a:normAutofit/>
          </a:bodyPr>
          <a:lstStyle/>
          <a:p>
            <a:r>
              <a:rPr lang="en-US" sz="7200" dirty="0">
                <a:solidFill>
                  <a:schemeClr val="accent2">
                    <a:lumMod val="75000"/>
                  </a:schemeClr>
                </a:solidFill>
                <a:effectLst>
                  <a:outerShdw blurRad="38100" dist="38100" dir="2700000" algn="tl">
                    <a:srgbClr val="000000">
                      <a:alpha val="43137"/>
                    </a:srgbClr>
                  </a:outerShdw>
                </a:effectLst>
                <a:latin typeface="Cooper Black" panose="0208090404030B020404" pitchFamily="18" charset="0"/>
              </a:rPr>
              <a:t>DASHBOARD</a:t>
            </a:r>
            <a:endParaRPr lang="en-IN" sz="7200" dirty="0">
              <a:solidFill>
                <a:schemeClr val="accent2">
                  <a:lumMod val="75000"/>
                </a:schemeClr>
              </a:solidFill>
              <a:effectLst>
                <a:outerShdw blurRad="38100" dist="38100" dir="2700000" algn="tl">
                  <a:srgbClr val="000000">
                    <a:alpha val="43137"/>
                  </a:srgbClr>
                </a:outerShdw>
              </a:effectLst>
              <a:latin typeface="Cooper Black" panose="0208090404030B020404" pitchFamily="18" charset="0"/>
            </a:endParaRPr>
          </a:p>
        </p:txBody>
      </p:sp>
      <p:pic>
        <p:nvPicPr>
          <p:cNvPr id="3" name="Next we see the dash">
            <a:hlinkClick r:id="" action="ppaction://media"/>
            <a:extLst>
              <a:ext uri="{FF2B5EF4-FFF2-40B4-BE49-F238E27FC236}">
                <a16:creationId xmlns:a16="http://schemas.microsoft.com/office/drawing/2014/main" id="{A74D0D48-5DA5-A843-D481-AD775AD0CBC9}"/>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69562" y="6368617"/>
            <a:ext cx="487363" cy="487363"/>
          </a:xfrm>
          <a:prstGeom prst="rect">
            <a:avLst/>
          </a:prstGeom>
        </p:spPr>
      </p:pic>
    </p:spTree>
    <p:extLst>
      <p:ext uri="{BB962C8B-B14F-4D97-AF65-F5344CB8AC3E}">
        <p14:creationId xmlns:p14="http://schemas.microsoft.com/office/powerpoint/2010/main" val="1239494233"/>
      </p:ext>
    </p:extLst>
  </p:cSld>
  <p:clrMapOvr>
    <a:masterClrMapping/>
  </p:clrMapOvr>
  <mc:AlternateContent xmlns:mc="http://schemas.openxmlformats.org/markup-compatibility/2006" xmlns:p14="http://schemas.microsoft.com/office/powerpoint/2010/main">
    <mc:Choice Requires="p14">
      <p:transition p14:dur="0" advTm="3072"/>
    </mc:Choice>
    <mc:Fallback xmlns="">
      <p:transition advTm="307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07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CCFA700-D587-5526-BD32-F549E087658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2000" cy="7056582"/>
          </a:xfrm>
          <a:prstGeom prst="rect">
            <a:avLst/>
          </a:prstGeom>
        </p:spPr>
      </p:pic>
      <p:pic>
        <p:nvPicPr>
          <p:cNvPr id="4" name="this dashboard descr">
            <a:hlinkClick r:id="" action="ppaction://media"/>
            <a:extLst>
              <a:ext uri="{FF2B5EF4-FFF2-40B4-BE49-F238E27FC236}">
                <a16:creationId xmlns:a16="http://schemas.microsoft.com/office/drawing/2014/main" id="{BCE1D3EC-5721-B075-D8B6-6F717FC960E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667692" y="6444961"/>
            <a:ext cx="487363" cy="487363"/>
          </a:xfrm>
          <a:prstGeom prst="rect">
            <a:avLst/>
          </a:prstGeom>
        </p:spPr>
      </p:pic>
    </p:spTree>
    <p:extLst>
      <p:ext uri="{BB962C8B-B14F-4D97-AF65-F5344CB8AC3E}">
        <p14:creationId xmlns:p14="http://schemas.microsoft.com/office/powerpoint/2010/main" val="349251016"/>
      </p:ext>
    </p:extLst>
  </p:cSld>
  <p:clrMapOvr>
    <a:masterClrMapping/>
  </p:clrMapOvr>
  <mc:AlternateContent xmlns:mc="http://schemas.openxmlformats.org/markup-compatibility/2006" xmlns:p14="http://schemas.microsoft.com/office/powerpoint/2010/main">
    <mc:Choice Requires="p14">
      <p:transition p14:dur="0" advTm="4056"/>
    </mc:Choice>
    <mc:Fallback xmlns="">
      <p:transition advTm="405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05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A92B3B-AA15-0A0C-D86A-B63D1A8FA7B4}"/>
              </a:ext>
            </a:extLst>
          </p:cNvPr>
          <p:cNvSpPr>
            <a:spLocks noGrp="1"/>
          </p:cNvSpPr>
          <p:nvPr>
            <p:ph type="title"/>
          </p:nvPr>
        </p:nvSpPr>
        <p:spPr>
          <a:xfrm>
            <a:off x="3346643" y="2466109"/>
            <a:ext cx="8596668" cy="1320800"/>
          </a:xfrm>
        </p:spPr>
        <p:txBody>
          <a:bodyPr>
            <a:normAutofit/>
          </a:bodyPr>
          <a:lstStyle/>
          <a:p>
            <a:r>
              <a:rPr lang="en-US" sz="7200" dirty="0">
                <a:solidFill>
                  <a:schemeClr val="accent2">
                    <a:lumMod val="75000"/>
                  </a:schemeClr>
                </a:solidFill>
                <a:effectLst>
                  <a:outerShdw blurRad="38100" dist="38100" dir="2700000" algn="tl">
                    <a:srgbClr val="000000">
                      <a:alpha val="43137"/>
                    </a:srgbClr>
                  </a:outerShdw>
                </a:effectLst>
                <a:latin typeface="Cooper Black" panose="0208090404030B020404" pitchFamily="18" charset="0"/>
              </a:rPr>
              <a:t>STORY</a:t>
            </a:r>
            <a:endParaRPr lang="en-IN" sz="7200" dirty="0">
              <a:solidFill>
                <a:schemeClr val="accent2">
                  <a:lumMod val="75000"/>
                </a:schemeClr>
              </a:solidFill>
              <a:effectLst>
                <a:outerShdw blurRad="38100" dist="38100" dir="2700000" algn="tl">
                  <a:srgbClr val="000000">
                    <a:alpha val="43137"/>
                  </a:srgbClr>
                </a:outerShdw>
              </a:effectLst>
              <a:latin typeface="Cooper Black" panose="0208090404030B020404" pitchFamily="18" charset="0"/>
            </a:endParaRPr>
          </a:p>
        </p:txBody>
      </p:sp>
      <p:pic>
        <p:nvPicPr>
          <p:cNvPr id="3" name="Next we see the stor">
            <a:hlinkClick r:id="" action="ppaction://media"/>
            <a:extLst>
              <a:ext uri="{FF2B5EF4-FFF2-40B4-BE49-F238E27FC236}">
                <a16:creationId xmlns:a16="http://schemas.microsoft.com/office/drawing/2014/main" id="{CC9CFAAC-08DA-D5BC-D768-77146D2FBEE8}"/>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78798" y="6370637"/>
            <a:ext cx="487363" cy="487363"/>
          </a:xfrm>
          <a:prstGeom prst="rect">
            <a:avLst/>
          </a:prstGeom>
        </p:spPr>
      </p:pic>
    </p:spTree>
    <p:extLst>
      <p:ext uri="{BB962C8B-B14F-4D97-AF65-F5344CB8AC3E}">
        <p14:creationId xmlns:p14="http://schemas.microsoft.com/office/powerpoint/2010/main" val="446505270"/>
      </p:ext>
    </p:extLst>
  </p:cSld>
  <p:clrMapOvr>
    <a:masterClrMapping/>
  </p:clrMapOvr>
  <mc:AlternateContent xmlns:mc="http://schemas.openxmlformats.org/markup-compatibility/2006" xmlns:p14="http://schemas.microsoft.com/office/powerpoint/2010/main">
    <mc:Choice Requires="p14">
      <p:transition spd="slow" p14:dur="2000" advTm="2856"/>
    </mc:Choice>
    <mc:Fallback xmlns="">
      <p:transition spd="slow" advTm="285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85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347FBAF-601A-DBF3-C686-D72BDDE34F9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pic>
        <p:nvPicPr>
          <p:cNvPr id="4" name="_A storyboard is a v">
            <a:hlinkClick r:id="" action="ppaction://media"/>
            <a:extLst>
              <a:ext uri="{FF2B5EF4-FFF2-40B4-BE49-F238E27FC236}">
                <a16:creationId xmlns:a16="http://schemas.microsoft.com/office/drawing/2014/main" id="{449BCC5C-A348-363D-CF89-952B741DDF8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9236" y="6370637"/>
            <a:ext cx="487363" cy="487363"/>
          </a:xfrm>
          <a:prstGeom prst="rect">
            <a:avLst/>
          </a:prstGeom>
        </p:spPr>
      </p:pic>
    </p:spTree>
    <p:extLst>
      <p:ext uri="{BB962C8B-B14F-4D97-AF65-F5344CB8AC3E}">
        <p14:creationId xmlns:p14="http://schemas.microsoft.com/office/powerpoint/2010/main" val="4024253004"/>
      </p:ext>
    </p:extLst>
  </p:cSld>
  <p:clrMapOvr>
    <a:masterClrMapping/>
  </p:clrMapOvr>
  <mc:AlternateContent xmlns:mc="http://schemas.openxmlformats.org/markup-compatibility/2006" xmlns:p14="http://schemas.microsoft.com/office/powerpoint/2010/main">
    <mc:Choice Requires="p14">
      <p:transition spd="slow" p14:dur="3400" advTm="8976">
        <p14:reveal/>
      </p:transition>
    </mc:Choice>
    <mc:Fallback xmlns="">
      <p:transition spd="slow" advTm="897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97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28AB55-268C-62CF-2500-A925CE913D42}"/>
              </a:ext>
            </a:extLst>
          </p:cNvPr>
          <p:cNvSpPr>
            <a:spLocks noGrp="1"/>
          </p:cNvSpPr>
          <p:nvPr>
            <p:ph type="ctrTitle"/>
          </p:nvPr>
        </p:nvSpPr>
        <p:spPr>
          <a:xfrm>
            <a:off x="269394" y="0"/>
            <a:ext cx="7766936" cy="1646302"/>
          </a:xfrm>
        </p:spPr>
        <p:txBody>
          <a:bodyPr/>
          <a:lstStyle/>
          <a:p>
            <a:r>
              <a:rPr lang="en-US" sz="6600" dirty="0">
                <a:solidFill>
                  <a:schemeClr val="accent1">
                    <a:lumMod val="75000"/>
                  </a:schemeClr>
                </a:solidFill>
                <a:latin typeface="Algerian" panose="04020705040A02060702" pitchFamily="82" charset="0"/>
              </a:rPr>
              <a:t>Conclusion</a:t>
            </a:r>
            <a:endParaRPr lang="en-IN" sz="6600" dirty="0">
              <a:solidFill>
                <a:schemeClr val="accent1">
                  <a:lumMod val="75000"/>
                </a:schemeClr>
              </a:solidFill>
              <a:latin typeface="Algerian" panose="04020705040A02060702" pitchFamily="82" charset="0"/>
            </a:endParaRPr>
          </a:p>
        </p:txBody>
      </p:sp>
      <p:sp>
        <p:nvSpPr>
          <p:cNvPr id="3" name="Subtitle 2">
            <a:extLst>
              <a:ext uri="{FF2B5EF4-FFF2-40B4-BE49-F238E27FC236}">
                <a16:creationId xmlns:a16="http://schemas.microsoft.com/office/drawing/2014/main" id="{F7C96248-0FA7-E0C5-209A-D377908267C0}"/>
              </a:ext>
            </a:extLst>
          </p:cNvPr>
          <p:cNvSpPr>
            <a:spLocks noGrp="1"/>
          </p:cNvSpPr>
          <p:nvPr>
            <p:ph type="subTitle" idx="1"/>
          </p:nvPr>
        </p:nvSpPr>
        <p:spPr>
          <a:xfrm>
            <a:off x="4562762" y="2235201"/>
            <a:ext cx="4913747" cy="3713017"/>
          </a:xfrm>
        </p:spPr>
        <p:txBody>
          <a:bodyPr/>
          <a:lstStyle/>
          <a:p>
            <a:pPr algn="l"/>
            <a:r>
              <a:rPr lang="en-US" b="0" i="0" dirty="0">
                <a:solidFill>
                  <a:srgbClr val="374151"/>
                </a:solidFill>
                <a:effectLst/>
                <a:latin typeface="Söhne"/>
              </a:rPr>
              <a:t>. A comprehensive budget that details expected expenses is a foundational step in expense estimation Staying informed about market conditions and industry benchmarks is crucial for more accurate estimates. Regularly reviewing expenses and seeking cost reduction opportunities can help improve financial efficiency. It's an integral part of financial management that supports effective decision-making, financial stability, and the achievement of the organization's long-term objectives. </a:t>
            </a:r>
          </a:p>
        </p:txBody>
      </p:sp>
      <p:pic>
        <p:nvPicPr>
          <p:cNvPr id="4" name="Picture 3">
            <a:extLst>
              <a:ext uri="{FF2B5EF4-FFF2-40B4-BE49-F238E27FC236}">
                <a16:creationId xmlns:a16="http://schemas.microsoft.com/office/drawing/2014/main" id="{7CC44F67-DB85-349C-8657-E6B286CC858A}"/>
              </a:ext>
            </a:extLst>
          </p:cNvPr>
          <p:cNvPicPr>
            <a:picLocks noChangeAspect="1"/>
          </p:cNvPicPr>
          <p:nvPr/>
        </p:nvPicPr>
        <p:blipFill>
          <a:blip r:embed="rId4"/>
          <a:stretch>
            <a:fillRect/>
          </a:stretch>
        </p:blipFill>
        <p:spPr>
          <a:xfrm>
            <a:off x="75431" y="2244437"/>
            <a:ext cx="4016278" cy="3713017"/>
          </a:xfrm>
          <a:prstGeom prst="rect">
            <a:avLst/>
          </a:prstGeom>
        </p:spPr>
      </p:pic>
      <p:pic>
        <p:nvPicPr>
          <p:cNvPr id="6" name="conclusion is A comp">
            <a:hlinkClick r:id="" action="ppaction://media"/>
            <a:extLst>
              <a:ext uri="{FF2B5EF4-FFF2-40B4-BE49-F238E27FC236}">
                <a16:creationId xmlns:a16="http://schemas.microsoft.com/office/drawing/2014/main" id="{EF570732-E2B7-36CA-8594-3A09D7FB13C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75431" y="6370637"/>
            <a:ext cx="487363" cy="487363"/>
          </a:xfrm>
          <a:prstGeom prst="rect">
            <a:avLst/>
          </a:prstGeom>
        </p:spPr>
      </p:pic>
    </p:spTree>
    <p:extLst>
      <p:ext uri="{BB962C8B-B14F-4D97-AF65-F5344CB8AC3E}">
        <p14:creationId xmlns:p14="http://schemas.microsoft.com/office/powerpoint/2010/main" val="59418187"/>
      </p:ext>
    </p:extLst>
  </p:cSld>
  <p:clrMapOvr>
    <a:masterClrMapping/>
  </p:clrMapOvr>
  <mc:AlternateContent xmlns:mc="http://schemas.openxmlformats.org/markup-compatibility/2006" xmlns:p14="http://schemas.microsoft.com/office/powerpoint/2010/main">
    <mc:Choice Requires="p14">
      <p:transition p14:dur="0" advTm="48432"/>
    </mc:Choice>
    <mc:Fallback xmlns="">
      <p:transition advTm="4843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0792"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Facet</Template>
  <TotalTime>135</TotalTime>
  <Words>352</Words>
  <Application>Microsoft Office PowerPoint</Application>
  <PresentationFormat>Widescreen</PresentationFormat>
  <Paragraphs>18</Paragraphs>
  <Slides>9</Slides>
  <Notes>0</Notes>
  <HiddenSlides>0</HiddenSlides>
  <MMClips>10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9</vt:i4>
      </vt:variant>
    </vt:vector>
  </HeadingPairs>
  <TitlesOfParts>
    <vt:vector size="16" baseType="lpstr">
      <vt:lpstr>Algerian</vt:lpstr>
      <vt:lpstr>Arial</vt:lpstr>
      <vt:lpstr>Cooper Black</vt:lpstr>
      <vt:lpstr>Söhne</vt:lpstr>
      <vt:lpstr>Trebuchet MS</vt:lpstr>
      <vt:lpstr>Wingdings 3</vt:lpstr>
      <vt:lpstr>Facet</vt:lpstr>
      <vt:lpstr>Estimation of Business  Expenses </vt:lpstr>
      <vt:lpstr>Problem</vt:lpstr>
      <vt:lpstr>Analysis</vt:lpstr>
      <vt:lpstr>Solution</vt:lpstr>
      <vt:lpstr>DASHBOARD</vt:lpstr>
      <vt:lpstr>PowerPoint Presentation</vt:lpstr>
      <vt:lpstr>STORY</vt:lpstr>
      <vt:lpstr>PowerPoint Presentation</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Estimation of Business Expenses</dc:title>
  <dc:creator>Jeyaseelan Manju</dc:creator>
  <cp:lastModifiedBy>Jeyaseelan Manju</cp:lastModifiedBy>
  <cp:revision>4</cp:revision>
  <dcterms:created xsi:type="dcterms:W3CDTF">2023-10-13T14:23:03Z</dcterms:created>
  <dcterms:modified xsi:type="dcterms:W3CDTF">2023-10-13T17:00:18Z</dcterms:modified>
</cp:coreProperties>
</file>